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69" r:id="rId15"/>
    <p:sldId id="270" r:id="rId16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27626-DAE9-4613-9E94-01B779EEB5C6}" type="datetimeFigureOut">
              <a:rPr lang="ru-RU" smtClean="0"/>
              <a:pPr/>
              <a:t>21.09.2020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9D323-87B3-4F91-BF8D-C9CC835D2D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326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1E5F-803F-4744-AD17-A0BD11C05E09}" type="datetimeFigureOut">
              <a:rPr lang="ru-RU" smtClean="0"/>
              <a:pPr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7324-FA62-4864-BECB-BCF1675D3E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860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1E5F-803F-4744-AD17-A0BD11C05E09}" type="datetimeFigureOut">
              <a:rPr lang="ru-RU" smtClean="0"/>
              <a:pPr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7324-FA62-4864-BECB-BCF1675D3E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207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1E5F-803F-4744-AD17-A0BD11C05E09}" type="datetimeFigureOut">
              <a:rPr lang="ru-RU" smtClean="0"/>
              <a:pPr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7324-FA62-4864-BECB-BCF1675D3E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90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1E5F-803F-4744-AD17-A0BD11C05E09}" type="datetimeFigureOut">
              <a:rPr lang="ru-RU" smtClean="0"/>
              <a:pPr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7324-FA62-4864-BECB-BCF1675D3E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16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1E5F-803F-4744-AD17-A0BD11C05E09}" type="datetimeFigureOut">
              <a:rPr lang="ru-RU" smtClean="0"/>
              <a:pPr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7324-FA62-4864-BECB-BCF1675D3E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456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1E5F-803F-4744-AD17-A0BD11C05E09}" type="datetimeFigureOut">
              <a:rPr lang="ru-RU" smtClean="0"/>
              <a:pPr/>
              <a:t>21.09.2020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7324-FA62-4864-BECB-BCF1675D3E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449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1E5F-803F-4744-AD17-A0BD11C05E09}" type="datetimeFigureOut">
              <a:rPr lang="ru-RU" smtClean="0"/>
              <a:pPr/>
              <a:t>21.09.2020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7324-FA62-4864-BECB-BCF1675D3E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886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1E5F-803F-4744-AD17-A0BD11C05E09}" type="datetimeFigureOut">
              <a:rPr lang="ru-RU" smtClean="0"/>
              <a:pPr/>
              <a:t>21.09.2020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7324-FA62-4864-BECB-BCF1675D3E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232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1E5F-803F-4744-AD17-A0BD11C05E09}" type="datetimeFigureOut">
              <a:rPr lang="ru-RU" smtClean="0"/>
              <a:pPr/>
              <a:t>21.09.2020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7324-FA62-4864-BECB-BCF1675D3E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163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1E5F-803F-4744-AD17-A0BD11C05E09}" type="datetimeFigureOut">
              <a:rPr lang="ru-RU" smtClean="0"/>
              <a:pPr/>
              <a:t>21.09.2020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7324-FA62-4864-BECB-BCF1675D3E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809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B1E5F-803F-4744-AD17-A0BD11C05E09}" type="datetimeFigureOut">
              <a:rPr lang="ru-RU" smtClean="0"/>
              <a:pPr/>
              <a:t>21.09.2020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F7324-FA62-4864-BECB-BCF1675D3E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637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B1E5F-803F-4744-AD17-A0BD11C05E09}" type="datetimeFigureOut">
              <a:rPr lang="ru-RU" smtClean="0"/>
              <a:pPr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F7324-FA62-4864-BECB-BCF1675D3E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308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7.png"/><Relationship Id="rId4" Type="http://schemas.openxmlformats.org/officeDocument/2006/relationships/image" Target="../media/image32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8" y="1032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0800" y="116632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Муниципальное автономное учреждение дошкольного образования г. Ялуторовска «Детский сад № 8»</a:t>
            </a:r>
            <a:endParaRPr lang="ru-RU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7824" y="6028173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2021 г</a:t>
            </a: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endParaRPr lang="ru-RU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8216" y="1614318"/>
            <a:ext cx="75505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Comic Sans MS" pitchFamily="66" charset="0"/>
              </a:rPr>
              <a:t>Развитие мелкой моторики рук и творческого воображения детей с применением  пособия для пальчиковых игр «Волшебные </a:t>
            </a:r>
            <a:r>
              <a:rPr lang="ru-RU" sz="2800" b="1" dirty="0" err="1" smtClean="0">
                <a:solidFill>
                  <a:srgbClr val="0070C0"/>
                </a:solidFill>
                <a:latin typeface="Comic Sans MS" pitchFamily="66" charset="0"/>
              </a:rPr>
              <a:t>Гонзики</a:t>
            </a:r>
            <a:r>
              <a:rPr lang="ru-RU" sz="2800" b="1" dirty="0" smtClean="0">
                <a:solidFill>
                  <a:srgbClr val="0070C0"/>
                </a:solidFill>
                <a:latin typeface="Comic Sans MS" pitchFamily="66" charset="0"/>
              </a:rPr>
              <a:t>» М. Родиной </a:t>
            </a:r>
            <a:endParaRPr lang="ru-RU" sz="2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5976" y="4235936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Подготовила : воспитатель 1 </a:t>
            </a:r>
            <a:r>
              <a:rPr lang="ru-RU" sz="2000" b="1" dirty="0" err="1" smtClean="0">
                <a:solidFill>
                  <a:srgbClr val="FF0000"/>
                </a:solidFill>
                <a:latin typeface="Comic Sans MS" pitchFamily="66" charset="0"/>
              </a:rPr>
              <a:t>кк</a:t>
            </a:r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 Киселёва Дарья Валерьевна </a:t>
            </a:r>
            <a:endParaRPr lang="ru-RU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82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679637"/>
            <a:ext cx="475252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itchFamily="66" charset="0"/>
              </a:rPr>
              <a:t>«</a:t>
            </a:r>
            <a:r>
              <a:rPr lang="ru-RU" b="1" dirty="0">
                <a:solidFill>
                  <a:srgbClr val="FF0000"/>
                </a:solidFill>
                <a:latin typeface="Comic Sans MS" pitchFamily="66" charset="0"/>
              </a:rPr>
              <a:t>СМЕШНЫЕ ЧЕЛОВЕЧКИ</a:t>
            </a:r>
            <a:r>
              <a:rPr lang="ru-RU" dirty="0" smtClean="0">
                <a:solidFill>
                  <a:srgbClr val="FF0000"/>
                </a:solidFill>
                <a:latin typeface="Comic Sans MS" pitchFamily="66" charset="0"/>
              </a:rPr>
              <a:t>».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( </a:t>
            </a:r>
            <a:r>
              <a:rPr lang="ru-RU" dirty="0" smtClean="0">
                <a:latin typeface="Comic Sans MS" pitchFamily="66" charset="0"/>
              </a:rPr>
              <a:t>дети </a:t>
            </a:r>
            <a:r>
              <a:rPr lang="ru-RU" dirty="0">
                <a:latin typeface="Comic Sans MS" pitchFamily="66" charset="0"/>
              </a:rPr>
              <a:t>стоят парами друг напротив друга. Все движения выполняются на теле партнёра руками, одетыми в цветные перчатки с «</a:t>
            </a:r>
            <a:r>
              <a:rPr lang="ru-RU" dirty="0" err="1">
                <a:latin typeface="Comic Sans MS" pitchFamily="66" charset="0"/>
              </a:rPr>
              <a:t>Гонзиками</a:t>
            </a:r>
            <a:r>
              <a:rPr lang="ru-RU" dirty="0">
                <a:latin typeface="Comic Sans MS" pitchFamily="66" charset="0"/>
              </a:rPr>
              <a:t>» на </a:t>
            </a:r>
            <a:r>
              <a:rPr lang="ru-RU" dirty="0" smtClean="0">
                <a:latin typeface="Comic Sans MS" pitchFamily="66" charset="0"/>
              </a:rPr>
              <a:t>них)</a:t>
            </a:r>
            <a:endParaRPr lang="ru-RU" dirty="0">
              <a:latin typeface="Comic Sans MS" pitchFamily="66" charset="0"/>
            </a:endParaRPr>
          </a:p>
          <a:p>
            <a:r>
              <a:rPr lang="ru-RU" dirty="0" smtClean="0">
                <a:latin typeface="Comic Sans MS" pitchFamily="66" charset="0"/>
              </a:rPr>
              <a:t>Бежали </a:t>
            </a:r>
            <a:r>
              <a:rPr lang="ru-RU" dirty="0">
                <a:latin typeface="Comic Sans MS" pitchFamily="66" charset="0"/>
              </a:rPr>
              <a:t>мимо речки </a:t>
            </a:r>
            <a:endParaRPr lang="ru-RU" dirty="0" smtClean="0">
              <a:latin typeface="Comic Sans MS" pitchFamily="66" charset="0"/>
            </a:endParaRPr>
          </a:p>
          <a:p>
            <a:r>
              <a:rPr lang="ru-RU" i="1" dirty="0" smtClean="0">
                <a:latin typeface="Comic Sans MS" pitchFamily="66" charset="0"/>
              </a:rPr>
              <a:t>(</a:t>
            </a:r>
            <a:r>
              <a:rPr lang="ru-RU" i="1" dirty="0" err="1">
                <a:latin typeface="Comic Sans MS" pitchFamily="66" charset="0"/>
              </a:rPr>
              <a:t>Шагательные</a:t>
            </a:r>
            <a:r>
              <a:rPr lang="ru-RU" i="1" dirty="0">
                <a:latin typeface="Comic Sans MS" pitchFamily="66" charset="0"/>
              </a:rPr>
              <a:t> движения пальцами вверх по </a:t>
            </a:r>
            <a:r>
              <a:rPr lang="ru-RU" i="1" dirty="0" smtClean="0">
                <a:latin typeface="Comic Sans MS" pitchFamily="66" charset="0"/>
              </a:rPr>
              <a:t>рукам партнёра)                    </a:t>
            </a:r>
            <a:endParaRPr lang="ru-RU" i="1" dirty="0">
              <a:latin typeface="Comic Sans MS" pitchFamily="66" charset="0"/>
            </a:endParaRPr>
          </a:p>
          <a:p>
            <a:r>
              <a:rPr lang="ru-RU" dirty="0" smtClean="0">
                <a:latin typeface="Comic Sans MS" pitchFamily="66" charset="0"/>
              </a:rPr>
              <a:t>Смешные </a:t>
            </a:r>
            <a:r>
              <a:rPr lang="ru-RU" dirty="0">
                <a:latin typeface="Comic Sans MS" pitchFamily="66" charset="0"/>
              </a:rPr>
              <a:t>человечки,                   </a:t>
            </a:r>
            <a:r>
              <a:rPr lang="ru-RU" dirty="0" smtClean="0">
                <a:latin typeface="Comic Sans MS" pitchFamily="66" charset="0"/>
              </a:rPr>
              <a:t>   </a:t>
            </a:r>
            <a:endParaRPr lang="ru-RU" dirty="0">
              <a:latin typeface="Comic Sans MS" pitchFamily="66" charset="0"/>
            </a:endParaRPr>
          </a:p>
          <a:p>
            <a:r>
              <a:rPr lang="ru-RU" dirty="0" smtClean="0">
                <a:latin typeface="Comic Sans MS" pitchFamily="66" charset="0"/>
              </a:rPr>
              <a:t>Прыгали</a:t>
            </a:r>
            <a:r>
              <a:rPr lang="ru-RU" dirty="0">
                <a:latin typeface="Comic Sans MS" pitchFamily="66" charset="0"/>
              </a:rPr>
              <a:t>, скакали, </a:t>
            </a:r>
            <a:endParaRPr lang="ru-RU" dirty="0" smtClean="0">
              <a:latin typeface="Comic Sans MS" pitchFamily="66" charset="0"/>
            </a:endParaRPr>
          </a:p>
          <a:p>
            <a:r>
              <a:rPr lang="ru-RU" i="1" dirty="0" smtClean="0">
                <a:latin typeface="Comic Sans MS" pitchFamily="66" charset="0"/>
              </a:rPr>
              <a:t>(постукивания по плечам)         </a:t>
            </a:r>
            <a:r>
              <a:rPr lang="ru-RU" sz="1600" i="1" dirty="0" smtClean="0">
                <a:latin typeface="Comic Sans MS" pitchFamily="66" charset="0"/>
              </a:rPr>
              <a:t>              </a:t>
            </a:r>
            <a:endParaRPr lang="ru-RU" sz="1600" i="1" dirty="0">
              <a:latin typeface="Comic Sans MS" pitchFamily="66" charset="0"/>
            </a:endParaRPr>
          </a:p>
          <a:p>
            <a:endParaRPr lang="ru-RU" sz="1600" dirty="0">
              <a:latin typeface="Comic Sans MS" pitchFamily="66" charset="0"/>
            </a:endParaRPr>
          </a:p>
          <a:p>
            <a:r>
              <a:rPr lang="ru-RU" dirty="0">
                <a:latin typeface="Comic Sans MS" pitchFamily="66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47664" y="210026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Массаж в паре: </a:t>
            </a:r>
            <a:endParaRPr lang="ru-RU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853">
            <a:off x="6055559" y="754602"/>
            <a:ext cx="2599865" cy="3466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16940" y="3718679"/>
            <a:ext cx="48965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omic Sans MS" pitchFamily="66" charset="0"/>
              </a:rPr>
              <a:t>Солнышко встречали.</a:t>
            </a:r>
          </a:p>
          <a:p>
            <a:r>
              <a:rPr lang="ru-RU" dirty="0">
                <a:latin typeface="Comic Sans MS" pitchFamily="66" charset="0"/>
              </a:rPr>
              <a:t>(поглаживания щёк)</a:t>
            </a:r>
          </a:p>
          <a:p>
            <a:r>
              <a:rPr lang="ru-RU" dirty="0">
                <a:latin typeface="Comic Sans MS" pitchFamily="66" charset="0"/>
              </a:rPr>
              <a:t> Построили мосток,  </a:t>
            </a:r>
          </a:p>
          <a:p>
            <a:r>
              <a:rPr lang="ru-RU" dirty="0">
                <a:latin typeface="Comic Sans MS" pitchFamily="66" charset="0"/>
              </a:rPr>
              <a:t>(руки перед собой , согнутые в локтях, постукивания кулачками друг о друга)                      </a:t>
            </a:r>
          </a:p>
          <a:p>
            <a:r>
              <a:rPr lang="ru-RU" dirty="0">
                <a:latin typeface="Comic Sans MS" pitchFamily="66" charset="0"/>
              </a:rPr>
              <a:t>И забили там гвоздок.                   </a:t>
            </a:r>
          </a:p>
          <a:p>
            <a:r>
              <a:rPr lang="ru-RU" dirty="0">
                <a:latin typeface="Comic Sans MS" pitchFamily="66" charset="0"/>
              </a:rPr>
              <a:t>А потом — бултых — в речку.   </a:t>
            </a:r>
          </a:p>
          <a:p>
            <a:r>
              <a:rPr lang="ru-RU" dirty="0">
                <a:latin typeface="Comic Sans MS" pitchFamily="66" charset="0"/>
              </a:rPr>
              <a:t>(взяться с партнером за руки «лодочкой» и резко бросить руки вниз)     </a:t>
            </a:r>
          </a:p>
          <a:p>
            <a:r>
              <a:rPr lang="ru-RU" dirty="0">
                <a:latin typeface="Comic Sans MS" pitchFamily="66" charset="0"/>
              </a:rPr>
              <a:t>Где же человечки?</a:t>
            </a:r>
          </a:p>
          <a:p>
            <a:r>
              <a:rPr lang="ru-RU" dirty="0">
                <a:latin typeface="Comic Sans MS" pitchFamily="66" charset="0"/>
              </a:rPr>
              <a:t>(пожать руками). </a:t>
            </a:r>
          </a:p>
        </p:txBody>
      </p:sp>
    </p:spTree>
    <p:extLst>
      <p:ext uri="{BB962C8B-B14F-4D97-AF65-F5344CB8AC3E}">
        <p14:creationId xmlns:p14="http://schemas.microsoft.com/office/powerpoint/2010/main" val="3740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141932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Перчаточные сказки на </a:t>
            </a: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ширме :  </a:t>
            </a:r>
            <a:endParaRPr lang="ru-RU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043" y="3284983"/>
            <a:ext cx="6430465" cy="35724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3454">
            <a:off x="1475656" y="836712"/>
            <a:ext cx="3858744" cy="2317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401">
            <a:off x="4788024" y="3645024"/>
            <a:ext cx="3981335" cy="2475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041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8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3808" y="3429000"/>
            <a:ext cx="475252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Comic Sans MS" pitchFamily="66" charset="0"/>
              </a:rPr>
              <a:t>«</a:t>
            </a:r>
            <a:r>
              <a:rPr lang="ru-RU" sz="1600" b="1" dirty="0">
                <a:solidFill>
                  <a:srgbClr val="FF0000"/>
                </a:solidFill>
                <a:latin typeface="Comic Sans MS" pitchFamily="66" charset="0"/>
              </a:rPr>
              <a:t>ОТГАДАЙ, ЧТО У КОГО В КАРМАНЕ?»</a:t>
            </a:r>
          </a:p>
          <a:p>
            <a:r>
              <a:rPr lang="ru-RU" sz="1600" dirty="0" err="1" smtClean="0">
                <a:latin typeface="Comic Sans MS" pitchFamily="66" charset="0"/>
              </a:rPr>
              <a:t>Гонзики</a:t>
            </a:r>
            <a:r>
              <a:rPr lang="ru-RU" sz="1600" dirty="0" smtClean="0">
                <a:latin typeface="Comic Sans MS" pitchFamily="66" charset="0"/>
              </a:rPr>
              <a:t> </a:t>
            </a:r>
            <a:r>
              <a:rPr lang="ru-RU" sz="1600" dirty="0">
                <a:latin typeface="Comic Sans MS" pitchFamily="66" charset="0"/>
              </a:rPr>
              <a:t>любят вопросы задавать,</a:t>
            </a:r>
          </a:p>
          <a:p>
            <a:r>
              <a:rPr lang="ru-RU" sz="1600" dirty="0">
                <a:latin typeface="Comic Sans MS" pitchFamily="66" charset="0"/>
              </a:rPr>
              <a:t>Быстро сумеют рифму подобрать!</a:t>
            </a:r>
          </a:p>
          <a:p>
            <a:r>
              <a:rPr lang="ru-RU" sz="1600" dirty="0">
                <a:latin typeface="Comic Sans MS" pitchFamily="66" charset="0"/>
              </a:rPr>
              <a:t>У нашего Антошки в кармане … две картошки.</a:t>
            </a:r>
          </a:p>
          <a:p>
            <a:r>
              <a:rPr lang="ru-RU" sz="1600" dirty="0">
                <a:latin typeface="Comic Sans MS" pitchFamily="66" charset="0"/>
              </a:rPr>
              <a:t>У нашей кошки в кармане … две брошки.</a:t>
            </a:r>
          </a:p>
          <a:p>
            <a:r>
              <a:rPr lang="ru-RU" sz="1600" dirty="0">
                <a:latin typeface="Comic Sans MS" pitchFamily="66" charset="0"/>
              </a:rPr>
              <a:t>У нашей свинки в кармане … две картинки.</a:t>
            </a:r>
          </a:p>
          <a:p>
            <a:r>
              <a:rPr lang="ru-RU" sz="1600" dirty="0">
                <a:latin typeface="Comic Sans MS" pitchFamily="66" charset="0"/>
              </a:rPr>
              <a:t>У нашего кота в кармане … два болта.</a:t>
            </a:r>
          </a:p>
          <a:p>
            <a:r>
              <a:rPr lang="ru-RU" sz="1600" dirty="0">
                <a:latin typeface="Comic Sans MS" pitchFamily="66" charset="0"/>
              </a:rPr>
              <a:t>У нашего козлёнка в кармане … две пелёнки.</a:t>
            </a:r>
          </a:p>
          <a:p>
            <a:r>
              <a:rPr lang="ru-RU" sz="1600" dirty="0">
                <a:latin typeface="Comic Sans MS" pitchFamily="66" charset="0"/>
              </a:rPr>
              <a:t>У нашего малыша в кармане … два карандаша.</a:t>
            </a:r>
          </a:p>
          <a:p>
            <a:r>
              <a:rPr lang="ru-RU" sz="1600" dirty="0">
                <a:latin typeface="Comic Sans MS" pitchFamily="66" charset="0"/>
              </a:rPr>
              <a:t>У нашей малышки в кармане … две книжки.</a:t>
            </a:r>
          </a:p>
          <a:p>
            <a:r>
              <a:rPr lang="ru-RU" sz="1600" dirty="0">
                <a:latin typeface="Comic Sans MS" pitchFamily="66" charset="0"/>
              </a:rPr>
              <a:t>У нашей матрёшки в кармане … две серёжки.</a:t>
            </a:r>
          </a:p>
          <a:p>
            <a:r>
              <a:rPr lang="ru-RU" sz="1600" dirty="0">
                <a:latin typeface="Comic Sans MS" pitchFamily="66" charset="0"/>
              </a:rPr>
              <a:t>У нашей Машки в кармане … две шашки.</a:t>
            </a:r>
          </a:p>
          <a:p>
            <a:r>
              <a:rPr lang="ru-RU" sz="1600" dirty="0">
                <a:latin typeface="Comic Sans MS" pitchFamily="66" charset="0"/>
              </a:rPr>
              <a:t>У нашей мошки в кармане … две крошки и т.д.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9872" y="116632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err="1" smtClean="0">
                <a:solidFill>
                  <a:srgbClr val="FF0000"/>
                </a:solidFill>
                <a:latin typeface="Comic Sans MS" pitchFamily="66" charset="0"/>
              </a:rPr>
              <a:t>Рифмотворчество</a:t>
            </a: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 : </a:t>
            </a:r>
            <a:endParaRPr lang="ru-RU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9900">
            <a:off x="5391079" y="1105631"/>
            <a:ext cx="2986935" cy="2240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6225">
            <a:off x="1372128" y="944963"/>
            <a:ext cx="2943361" cy="2209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827452"/>
            <a:ext cx="1359608" cy="1195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9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116632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Особенности пособия для пальчиковых игр «Волшебные </a:t>
            </a:r>
            <a:r>
              <a:rPr lang="ru-RU" sz="2400" b="1" dirty="0" err="1" smtClean="0">
                <a:solidFill>
                  <a:srgbClr val="FF0000"/>
                </a:solidFill>
                <a:latin typeface="Comic Sans MS" pitchFamily="66" charset="0"/>
              </a:rPr>
              <a:t>Гонзики</a:t>
            </a: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»: </a:t>
            </a:r>
            <a:endParaRPr lang="ru-RU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97" y="1188368"/>
            <a:ext cx="768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55974" y="1137736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з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анимаясь с данным пособием дети получают истинное удовольствие и открывают для себя всё новые и новые возможности;</a:t>
            </a: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04864"/>
            <a:ext cx="768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80983" y="2062267"/>
            <a:ext cx="630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ш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ирокий возрастной диапазон , игра начинается с простого манипулирования , а затем усложняется за счёт большого количества разнообразных игровых заданий и упражнений ;</a:t>
            </a: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429000"/>
            <a:ext cx="768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85726" y="3262596"/>
            <a:ext cx="62187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м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ногофункциональность и универсальность , занимаясь только с одним игровым пособием , ребёнок имеет возможность проявлять своё творчество , всесторонне развиваться и осваивать большое 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к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оличество образовательных задач (знакомиться с цифрами или буквами, цветом или формой, счётом и т.д.);</a:t>
            </a: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445224"/>
            <a:ext cx="768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84126" y="5293921"/>
            <a:ext cx="5192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с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истематизированный по возрастам и образовательным задачам готовый развивающий дидактический материал.</a:t>
            </a: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98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7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7782" y="175840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Список использованной литературы :</a:t>
            </a:r>
            <a:endParaRPr lang="ru-RU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74608" y="2745794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Родина М.И. «Маленькие истории маленького </a:t>
            </a:r>
            <a:r>
              <a:rPr lang="ru-RU" dirty="0" err="1" smtClean="0">
                <a:solidFill>
                  <a:srgbClr val="002060"/>
                </a:solidFill>
                <a:latin typeface="Comic Sans MS" pitchFamily="66" charset="0"/>
              </a:rPr>
              <a:t>Гонзика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» //Санкт-Петербург .,2012 г.</a:t>
            </a: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3403848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Родина М.И. автор программы по театрализованной деятельности  «</a:t>
            </a:r>
            <a:r>
              <a:rPr lang="ru-RU" dirty="0" err="1" smtClean="0">
                <a:solidFill>
                  <a:srgbClr val="002060"/>
                </a:solidFill>
                <a:latin typeface="Comic Sans MS" pitchFamily="66" charset="0"/>
              </a:rPr>
              <a:t>Кукляндия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», Санкт- Петербург. Издательство : Музыкальная палитра 2010 г.</a:t>
            </a: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4673" y="1046210"/>
            <a:ext cx="6357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Боровик Т. «Звуки, ритмы и слова», «Ленивый жук»- В. Фишкин .Минск, «Книжный дом», 1999 г.</a:t>
            </a: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7712" y="1713096"/>
            <a:ext cx="6723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002060"/>
                </a:solidFill>
                <a:latin typeface="Comic Sans MS" pitchFamily="66" charset="0"/>
              </a:rPr>
              <a:t>Близнюк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 Е.И. : Выступление из опыта работы : «Современные развивающие методики досуга : Пособие для пальчиковых игр «Волшебные </a:t>
            </a:r>
            <a:r>
              <a:rPr lang="ru-RU" dirty="0" err="1" smtClean="0">
                <a:solidFill>
                  <a:srgbClr val="002060"/>
                </a:solidFill>
                <a:latin typeface="Comic Sans MS" pitchFamily="66" charset="0"/>
              </a:rPr>
              <a:t>Гонзики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», 2017 г.</a:t>
            </a: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4708" y="4327178"/>
            <a:ext cx="5989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https://www.maam.ru/detskijsad/didakticheskaja-igra-volshebnye-gonziki.html</a:t>
            </a: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360" y="323424"/>
            <a:ext cx="1440159" cy="162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708" y="4973509"/>
            <a:ext cx="1772796" cy="1772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32" y="1134296"/>
            <a:ext cx="768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817" y="1840211"/>
            <a:ext cx="768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384" y="2764159"/>
            <a:ext cx="768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018" y="3462909"/>
            <a:ext cx="768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926" y="4437112"/>
            <a:ext cx="768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70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025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1628800"/>
            <a:ext cx="7560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 smtClean="0">
                <a:solidFill>
                  <a:srgbClr val="FF0000"/>
                </a:solidFill>
                <a:latin typeface="Comic Sans MS" pitchFamily="66" charset="0"/>
              </a:rPr>
              <a:t>Спасибо</a:t>
            </a:r>
            <a:r>
              <a:rPr lang="ru-RU" sz="6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sz="7200" dirty="0" smtClean="0">
                <a:solidFill>
                  <a:srgbClr val="FF0000"/>
                </a:solidFill>
                <a:latin typeface="Comic Sans MS" pitchFamily="66" charset="0"/>
              </a:rPr>
              <a:t>за      внимание !</a:t>
            </a:r>
            <a:endParaRPr lang="ru-RU" sz="72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28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8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188640"/>
            <a:ext cx="770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rgbClr val="002060"/>
                </a:solidFill>
                <a:latin typeface="Comic Sans MS" pitchFamily="66" charset="0"/>
              </a:rPr>
              <a:t>Одним из показателей физического и нервно-психического развития ребёнка является развитие его руки , ручных умений или,  как принято говорить , мелкой моторики 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67744" y="3933056"/>
            <a:ext cx="6264696" cy="70788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Мелкая моторика </a:t>
            </a:r>
            <a:endParaRPr lang="ru-RU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71016" y="5699000"/>
            <a:ext cx="164212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в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нимание</a:t>
            </a:r>
            <a:r>
              <a:rPr lang="ru-RU" sz="2400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 </a:t>
            </a:r>
            <a:endParaRPr lang="ru-RU" sz="2400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38996" y="2662840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в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осприятие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5328084" y="4629629"/>
            <a:ext cx="0" cy="7070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5292080" y="3284984"/>
            <a:ext cx="0" cy="6491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Прямая со стрелкой 1031"/>
          <p:cNvCxnSpPr/>
          <p:nvPr/>
        </p:nvCxnSpPr>
        <p:spPr>
          <a:xfrm>
            <a:off x="5751456" y="4646638"/>
            <a:ext cx="875584" cy="69007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" name="TextBox 1033"/>
          <p:cNvSpPr txBox="1"/>
          <p:nvPr/>
        </p:nvSpPr>
        <p:spPr>
          <a:xfrm>
            <a:off x="6288332" y="534248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в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оображение 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1036" name="Прямая со стрелкой 1035"/>
          <p:cNvCxnSpPr/>
          <p:nvPr/>
        </p:nvCxnSpPr>
        <p:spPr>
          <a:xfrm flipV="1">
            <a:off x="3714932" y="4626196"/>
            <a:ext cx="979568" cy="6397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1" name="TextBox 1040"/>
          <p:cNvSpPr txBox="1"/>
          <p:nvPr/>
        </p:nvSpPr>
        <p:spPr>
          <a:xfrm>
            <a:off x="2356278" y="5265983"/>
            <a:ext cx="1771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р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азвитие речи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1043" name="Прямая со стрелкой 1042"/>
          <p:cNvCxnSpPr/>
          <p:nvPr/>
        </p:nvCxnSpPr>
        <p:spPr>
          <a:xfrm flipV="1">
            <a:off x="5692088" y="3436986"/>
            <a:ext cx="1008112" cy="50513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" name="TextBox 1048"/>
          <p:cNvSpPr txBox="1"/>
          <p:nvPr/>
        </p:nvSpPr>
        <p:spPr>
          <a:xfrm>
            <a:off x="6833460" y="2908568"/>
            <a:ext cx="140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п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амять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50" name="TextBox 1049"/>
          <p:cNvSpPr txBox="1"/>
          <p:nvPr/>
        </p:nvSpPr>
        <p:spPr>
          <a:xfrm>
            <a:off x="1302664" y="2908569"/>
            <a:ext cx="2412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к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оординация 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1052" name="Прямая со стрелкой 1051"/>
          <p:cNvCxnSpPr/>
          <p:nvPr/>
        </p:nvCxnSpPr>
        <p:spPr>
          <a:xfrm>
            <a:off x="3491880" y="3412034"/>
            <a:ext cx="1202620" cy="49583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187624" y="1412776"/>
            <a:ext cx="770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</a:rPr>
              <a:t>Мелкая моторика </a:t>
            </a:r>
            <a:r>
              <a:rPr lang="ru-RU" sz="2000" dirty="0">
                <a:solidFill>
                  <a:srgbClr val="002060"/>
                </a:solidFill>
                <a:latin typeface="Comic Sans MS" pitchFamily="66" charset="0"/>
              </a:rPr>
              <a:t>– совокупность скоординированных действий человека , направленных на выполнение мелких и точных движений кистями и пальцами </a:t>
            </a:r>
            <a:r>
              <a:rPr lang="ru-RU" sz="2000" dirty="0" smtClean="0">
                <a:solidFill>
                  <a:srgbClr val="002060"/>
                </a:solidFill>
                <a:latin typeface="Comic Sans MS" pitchFamily="66" charset="0"/>
              </a:rPr>
              <a:t>рук.</a:t>
            </a:r>
            <a:endParaRPr lang="ru-RU" sz="2000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95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188640"/>
            <a:ext cx="7560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</a:rPr>
              <a:t>  </a:t>
            </a:r>
            <a:r>
              <a:rPr lang="ru-RU" sz="2000" dirty="0" smtClean="0">
                <a:solidFill>
                  <a:srgbClr val="002060"/>
                </a:solidFill>
                <a:latin typeface="Comic Sans MS" pitchFamily="66" charset="0"/>
              </a:rPr>
              <a:t>Известному </a:t>
            </a:r>
            <a:r>
              <a:rPr lang="ru-RU" sz="2000" dirty="0">
                <a:solidFill>
                  <a:srgbClr val="002060"/>
                </a:solidFill>
                <a:latin typeface="Comic Sans MS" pitchFamily="66" charset="0"/>
              </a:rPr>
              <a:t>педагогу В.А. Сухомлинскому принадлежит высказывание «Ум ребёнка находится на кончиках его </a:t>
            </a:r>
            <a:r>
              <a:rPr lang="ru-RU" sz="2000" dirty="0" smtClean="0">
                <a:solidFill>
                  <a:srgbClr val="002060"/>
                </a:solidFill>
                <a:latin typeface="Comic Sans MS" pitchFamily="66" charset="0"/>
              </a:rPr>
              <a:t>пальцев» </a:t>
            </a:r>
            <a:r>
              <a:rPr lang="ru-RU" sz="2000" dirty="0">
                <a:solidFill>
                  <a:srgbClr val="002060"/>
                </a:solidFill>
                <a:latin typeface="Comic Sans MS" pitchFamily="66" charset="0"/>
              </a:rPr>
              <a:t>. Действительно игры с пальчиками развивают мозг ребёнка , стимулируют развитие речи, творческие способности, фантазию ребёнка. Чтобы ребёнок хорошо разговаривал , быстро и легко учился , ловко выполнял любую ,самую тонкую работу , с раннего возраста необходимо начинать развивать его руки : пальцы и кисти.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2924944"/>
            <a:ext cx="3626739" cy="2759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90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116631"/>
            <a:ext cx="76328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 «Волшебные </a:t>
            </a:r>
            <a:r>
              <a:rPr lang="ru-RU" sz="2400" b="1" dirty="0" err="1" smtClean="0">
                <a:solidFill>
                  <a:srgbClr val="FF0000"/>
                </a:solidFill>
                <a:latin typeface="Comic Sans MS" pitchFamily="66" charset="0"/>
              </a:rPr>
              <a:t>Гонзики</a:t>
            </a: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» </a:t>
            </a:r>
          </a:p>
          <a:p>
            <a:pPr algn="just"/>
            <a:endParaRPr lang="ru-RU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algn="r"/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Идея 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создания таких «</a:t>
            </a:r>
            <a:r>
              <a:rPr lang="ru-RU" dirty="0" err="1">
                <a:solidFill>
                  <a:srgbClr val="002060"/>
                </a:solidFill>
                <a:latin typeface="Comic Sans MS" pitchFamily="66" charset="0"/>
              </a:rPr>
              <a:t>Гонзиков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» возникла в театральной студии М.И. Родиной 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. Первые 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«глазки» принесли дети , им их купили родители и решили , что театральной студии они могут пригодиться . Благодаря этим «глазкам» появились необычные игры . Игры в которых можно свободно фантазировать , создавать различные образы, развивать память, речь. Дети дали им название «</a:t>
            </a:r>
            <a:r>
              <a:rPr lang="ru-RU" dirty="0" err="1">
                <a:solidFill>
                  <a:srgbClr val="002060"/>
                </a:solidFill>
                <a:latin typeface="Comic Sans MS" pitchFamily="66" charset="0"/>
              </a:rPr>
              <a:t>Гонзики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» с тех пор оно неизменно закрепилось </a:t>
            </a:r>
            <a:r>
              <a:rPr lang="ru-RU" b="1" dirty="0">
                <a:solidFill>
                  <a:srgbClr val="002060"/>
                </a:solidFill>
                <a:latin typeface="Comic Sans MS" pitchFamily="66" charset="0"/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9672" y="2794287"/>
            <a:ext cx="626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В чём же секрет разноцветных «глазок»- «</a:t>
            </a:r>
            <a:r>
              <a:rPr lang="ru-RU" dirty="0" err="1" smtClean="0">
                <a:solidFill>
                  <a:srgbClr val="002060"/>
                </a:solidFill>
                <a:latin typeface="Comic Sans MS" pitchFamily="66" charset="0"/>
              </a:rPr>
              <a:t>Гонзиков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»?В том, что они приковывают внимание детей! </a:t>
            </a: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9872" y="3429000"/>
            <a:ext cx="54726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Смешные глазки надеваются на пальцы и они «оживают» в руках у детей и взрослых  . </a:t>
            </a:r>
            <a:r>
              <a:rPr lang="ru-RU" dirty="0" err="1">
                <a:solidFill>
                  <a:srgbClr val="002060"/>
                </a:solidFill>
                <a:latin typeface="Comic Sans MS" pitchFamily="66" charset="0"/>
              </a:rPr>
              <a:t>Гонзики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 могут разговаривать, петь , читать стихи и даже участвовать в театрализованных сценках .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508" y="4653136"/>
            <a:ext cx="1883664" cy="1883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82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10592" y="188640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Знакомство с </a:t>
            </a:r>
            <a:r>
              <a:rPr lang="ru-RU" sz="2400" b="1" dirty="0" err="1" smtClean="0">
                <a:solidFill>
                  <a:srgbClr val="FF0000"/>
                </a:solidFill>
                <a:latin typeface="Comic Sans MS" pitchFamily="66" charset="0"/>
              </a:rPr>
              <a:t>Гонзиками</a:t>
            </a: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 :</a:t>
            </a:r>
            <a:endParaRPr lang="ru-RU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43400" y="764704"/>
            <a:ext cx="427107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Чьи </a:t>
            </a:r>
            <a:r>
              <a:rPr lang="ru-RU" sz="1600" dirty="0">
                <a:solidFill>
                  <a:srgbClr val="002060"/>
                </a:solidFill>
                <a:latin typeface="Comic Sans MS" pitchFamily="66" charset="0"/>
              </a:rPr>
              <a:t>огромные глаза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Смотрят </a:t>
            </a:r>
            <a:r>
              <a:rPr lang="ru-RU" sz="1600" dirty="0">
                <a:solidFill>
                  <a:srgbClr val="002060"/>
                </a:solidFill>
                <a:latin typeface="Comic Sans MS" pitchFamily="66" charset="0"/>
              </a:rPr>
              <a:t>прямо на меня?                      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Мы </a:t>
            </a:r>
            <a:r>
              <a:rPr lang="ru-RU" sz="1600" dirty="0">
                <a:solidFill>
                  <a:srgbClr val="002060"/>
                </a:solidFill>
                <a:latin typeface="Comic Sans MS" pitchFamily="66" charset="0"/>
              </a:rPr>
              <a:t>на средний пальчик – вот –            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Надеваем </a:t>
            </a:r>
            <a:r>
              <a:rPr lang="ru-RU" sz="1600" dirty="0">
                <a:solidFill>
                  <a:srgbClr val="002060"/>
                </a:solidFill>
                <a:latin typeface="Comic Sans MS" pitchFamily="66" charset="0"/>
              </a:rPr>
              <a:t>ободок.                               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Познакомься</a:t>
            </a:r>
            <a:r>
              <a:rPr lang="ru-RU" sz="1600" dirty="0">
                <a:solidFill>
                  <a:srgbClr val="002060"/>
                </a:solidFill>
                <a:latin typeface="Comic Sans MS" pitchFamily="66" charset="0"/>
              </a:rPr>
              <a:t>, мой дружок –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Это </a:t>
            </a:r>
            <a:r>
              <a:rPr lang="ru-RU" sz="1600" dirty="0" err="1">
                <a:solidFill>
                  <a:srgbClr val="002060"/>
                </a:solidFill>
                <a:latin typeface="Comic Sans MS" pitchFamily="66" charset="0"/>
              </a:rPr>
              <a:t>Г</a:t>
            </a:r>
            <a:r>
              <a:rPr lang="ru-RU" sz="1600" dirty="0" err="1" smtClean="0">
                <a:solidFill>
                  <a:srgbClr val="002060"/>
                </a:solidFill>
                <a:latin typeface="Comic Sans MS" pitchFamily="66" charset="0"/>
              </a:rPr>
              <a:t>онзик</a:t>
            </a: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-мужичок</a:t>
            </a:r>
            <a:r>
              <a:rPr lang="ru-RU" sz="1600" dirty="0">
                <a:solidFill>
                  <a:srgbClr val="002060"/>
                </a:solidFill>
                <a:latin typeface="Comic Sans MS" pitchFamily="66" charset="0"/>
              </a:rPr>
              <a:t>!                           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Можно </a:t>
            </a:r>
            <a:r>
              <a:rPr lang="ru-RU" sz="1600" dirty="0">
                <a:solidFill>
                  <a:srgbClr val="002060"/>
                </a:solidFill>
                <a:latin typeface="Comic Sans MS" pitchFamily="66" charset="0"/>
              </a:rPr>
              <a:t>с </a:t>
            </a:r>
            <a:r>
              <a:rPr lang="ru-RU" sz="1600" dirty="0" err="1" smtClean="0">
                <a:solidFill>
                  <a:srgbClr val="002060"/>
                </a:solidFill>
                <a:latin typeface="Comic Sans MS" pitchFamily="66" charset="0"/>
              </a:rPr>
              <a:t>гонзиком</a:t>
            </a: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Comic Sans MS" pitchFamily="66" charset="0"/>
              </a:rPr>
              <a:t>играть: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Прыгать</a:t>
            </a:r>
            <a:r>
              <a:rPr lang="ru-RU" sz="1600" dirty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Головой </a:t>
            </a:r>
            <a:r>
              <a:rPr lang="ru-RU" sz="1600" dirty="0">
                <a:solidFill>
                  <a:srgbClr val="002060"/>
                </a:solidFill>
                <a:latin typeface="Comic Sans MS" pitchFamily="66" charset="0"/>
              </a:rPr>
              <a:t>качать, </a:t>
            </a:r>
            <a:endParaRPr lang="ru-RU" sz="1600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Топать</a:t>
            </a:r>
            <a:r>
              <a:rPr lang="ru-RU" sz="1600" dirty="0">
                <a:solidFill>
                  <a:srgbClr val="002060"/>
                </a:solidFill>
                <a:latin typeface="Comic Sans MS" pitchFamily="66" charset="0"/>
              </a:rPr>
              <a:t>, бегать и шагать,                     </a:t>
            </a:r>
            <a:endParaRPr lang="ru-RU" sz="1600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(</a:t>
            </a:r>
            <a:r>
              <a:rPr lang="ru-RU" sz="1600" dirty="0">
                <a:solidFill>
                  <a:srgbClr val="002060"/>
                </a:solidFill>
                <a:latin typeface="Comic Sans MS" pitchFamily="66" charset="0"/>
              </a:rPr>
              <a:t>все движения по тексту)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Можно </a:t>
            </a:r>
            <a:r>
              <a:rPr lang="ru-RU" sz="1600" dirty="0">
                <a:solidFill>
                  <a:srgbClr val="002060"/>
                </a:solidFill>
                <a:latin typeface="Comic Sans MS" pitchFamily="66" charset="0"/>
              </a:rPr>
              <a:t>сказки сочинять!</a:t>
            </a: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1172">
            <a:off x="1763688" y="948421"/>
            <a:ext cx="243027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301">
            <a:off x="4961279" y="3880634"/>
            <a:ext cx="3448610" cy="256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14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7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59742" y="188640"/>
            <a:ext cx="7504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Применение пособия «Волшебные  </a:t>
            </a:r>
            <a:r>
              <a:rPr lang="ru-RU" sz="2400" b="1" dirty="0" err="1" smtClean="0">
                <a:solidFill>
                  <a:srgbClr val="FF0000"/>
                </a:solidFill>
                <a:latin typeface="Comic Sans MS" pitchFamily="66" charset="0"/>
              </a:rPr>
              <a:t>Гонзики</a:t>
            </a: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» в работе с детьми:</a:t>
            </a:r>
            <a:endParaRPr lang="ru-RU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9792" y="242088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123728" y="1063849"/>
            <a:ext cx="5688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Comic Sans MS" pitchFamily="66" charset="0"/>
              </a:rPr>
              <a:t>п</a:t>
            </a:r>
            <a:r>
              <a:rPr lang="ru-RU" sz="2000" dirty="0" smtClean="0">
                <a:solidFill>
                  <a:srgbClr val="002060"/>
                </a:solidFill>
                <a:latin typeface="Comic Sans MS" pitchFamily="66" charset="0"/>
              </a:rPr>
              <a:t>альчиковые и зрительные гимнастики; </a:t>
            </a:r>
            <a:endParaRPr lang="ru-RU" sz="20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6" name="Стрелка вправо с вырезом 5"/>
          <p:cNvSpPr/>
          <p:nvPr/>
        </p:nvSpPr>
        <p:spPr>
          <a:xfrm>
            <a:off x="1361749" y="2547904"/>
            <a:ext cx="720080" cy="242316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с вырезом 8"/>
          <p:cNvSpPr/>
          <p:nvPr/>
        </p:nvSpPr>
        <p:spPr>
          <a:xfrm>
            <a:off x="1359742" y="1142746"/>
            <a:ext cx="720080" cy="242316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34592" y="1702735"/>
            <a:ext cx="6930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Comic Sans MS" pitchFamily="66" charset="0"/>
              </a:rPr>
              <a:t>о</a:t>
            </a:r>
            <a:r>
              <a:rPr lang="ru-RU" sz="2000" dirty="0" smtClean="0">
                <a:solidFill>
                  <a:srgbClr val="002060"/>
                </a:solidFill>
                <a:latin typeface="Comic Sans MS" pitchFamily="66" charset="0"/>
              </a:rPr>
              <a:t>быгрывание </a:t>
            </a:r>
            <a:r>
              <a:rPr lang="ru-RU" sz="2000" dirty="0" err="1" smtClean="0">
                <a:solidFill>
                  <a:srgbClr val="002060"/>
                </a:solidFill>
                <a:latin typeface="Comic Sans MS" pitchFamily="66" charset="0"/>
              </a:rPr>
              <a:t>потешек</a:t>
            </a:r>
            <a:r>
              <a:rPr lang="ru-RU" sz="2000" dirty="0" smtClean="0">
                <a:solidFill>
                  <a:srgbClr val="002060"/>
                </a:solidFill>
                <a:latin typeface="Comic Sans MS" pitchFamily="66" charset="0"/>
              </a:rPr>
              <a:t>, коротких диалогов,  разучивание стихотворений ;</a:t>
            </a:r>
            <a:endParaRPr lang="ru-RU" sz="20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9259" y="2455865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Comic Sans MS" pitchFamily="66" charset="0"/>
              </a:rPr>
              <a:t>артикуляционные гимнастики для постановки звуков;</a:t>
            </a:r>
            <a:endParaRPr lang="ru-RU" sz="20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4" name="Стрелка вправо с вырезом 13"/>
          <p:cNvSpPr/>
          <p:nvPr/>
        </p:nvSpPr>
        <p:spPr>
          <a:xfrm>
            <a:off x="1669082" y="3244461"/>
            <a:ext cx="773684" cy="268608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517357" y="3160792"/>
            <a:ext cx="6673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Comic Sans MS" pitchFamily="66" charset="0"/>
              </a:rPr>
              <a:t>у</a:t>
            </a:r>
            <a:r>
              <a:rPr lang="ru-RU" sz="2000" dirty="0" smtClean="0">
                <a:solidFill>
                  <a:srgbClr val="002060"/>
                </a:solidFill>
                <a:latin typeface="Comic Sans MS" pitchFamily="66" charset="0"/>
              </a:rPr>
              <a:t>пражнения на счёт для индивидуального выполнения;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5855" y="4395917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Comic Sans MS" pitchFamily="66" charset="0"/>
              </a:rPr>
              <a:t>м</a:t>
            </a:r>
            <a:r>
              <a:rPr lang="ru-RU" sz="2000" dirty="0" smtClean="0">
                <a:solidFill>
                  <a:srgbClr val="002060"/>
                </a:solidFill>
                <a:latin typeface="Comic Sans MS" pitchFamily="66" charset="0"/>
              </a:rPr>
              <a:t>узыкальные игры; </a:t>
            </a:r>
            <a:endParaRPr lang="ru-RU" sz="20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22922" y="3868678"/>
            <a:ext cx="4773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Comic Sans MS" pitchFamily="66" charset="0"/>
              </a:rPr>
              <a:t>перчаточные сказки на ширме ; </a:t>
            </a:r>
            <a:endParaRPr lang="ru-RU" sz="20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87876" y="4997043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Comic Sans MS" pitchFamily="66" charset="0"/>
              </a:rPr>
              <a:t>м</a:t>
            </a:r>
            <a:r>
              <a:rPr lang="ru-RU" sz="2000" dirty="0" smtClean="0">
                <a:solidFill>
                  <a:srgbClr val="002060"/>
                </a:solidFill>
                <a:latin typeface="Comic Sans MS" pitchFamily="66" charset="0"/>
              </a:rPr>
              <a:t>ассаж в паре; </a:t>
            </a:r>
            <a:endParaRPr lang="ru-RU" sz="20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64436" y="5533200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Comic Sans MS" pitchFamily="66" charset="0"/>
              </a:rPr>
              <a:t>к</a:t>
            </a:r>
            <a:r>
              <a:rPr lang="ru-RU" sz="2000" dirty="0" smtClean="0">
                <a:solidFill>
                  <a:srgbClr val="002060"/>
                </a:solidFill>
                <a:latin typeface="Comic Sans MS" pitchFamily="66" charset="0"/>
              </a:rPr>
              <a:t>оммуникативные игры;</a:t>
            </a:r>
            <a:endParaRPr lang="ru-RU" sz="20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75908" y="616747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solidFill>
                  <a:srgbClr val="002060"/>
                </a:solidFill>
                <a:latin typeface="Comic Sans MS" pitchFamily="66" charset="0"/>
              </a:rPr>
              <a:t>р</a:t>
            </a:r>
            <a:r>
              <a:rPr lang="ru-RU" sz="2000" dirty="0" err="1" smtClean="0">
                <a:solidFill>
                  <a:srgbClr val="002060"/>
                </a:solidFill>
                <a:latin typeface="Comic Sans MS" pitchFamily="66" charset="0"/>
              </a:rPr>
              <a:t>ифмотворчество</a:t>
            </a:r>
            <a:r>
              <a:rPr lang="ru-RU" sz="2000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55" y="1733574"/>
            <a:ext cx="768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194" y="3904426"/>
            <a:ext cx="8223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788" y="4431665"/>
            <a:ext cx="8223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581" y="5029104"/>
            <a:ext cx="8223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692" y="5574405"/>
            <a:ext cx="8223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692" y="6203227"/>
            <a:ext cx="822325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37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8064" y="150968"/>
            <a:ext cx="352839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«</a:t>
            </a:r>
            <a:r>
              <a:rPr lang="ru-RU" sz="1600" b="1" dirty="0">
                <a:solidFill>
                  <a:srgbClr val="FF0000"/>
                </a:solidFill>
                <a:latin typeface="Comic Sans MS" pitchFamily="66" charset="0"/>
              </a:rPr>
              <a:t>ЖУК»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Превращаю </a:t>
            </a:r>
            <a:r>
              <a:rPr lang="ru-RU" sz="1600" dirty="0">
                <a:solidFill>
                  <a:srgbClr val="002060"/>
                </a:solidFill>
                <a:latin typeface="Comic Sans MS" pitchFamily="66" charset="0"/>
              </a:rPr>
              <a:t>я дружка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В </a:t>
            </a:r>
            <a:r>
              <a:rPr lang="ru-RU" sz="1600" dirty="0">
                <a:solidFill>
                  <a:srgbClr val="002060"/>
                </a:solidFill>
                <a:latin typeface="Comic Sans MS" pitchFamily="66" charset="0"/>
              </a:rPr>
              <a:t>очень умного жучка. </a:t>
            </a:r>
            <a:r>
              <a:rPr lang="ru-RU" sz="1600" i="1" dirty="0">
                <a:solidFill>
                  <a:srgbClr val="002060"/>
                </a:solidFill>
              </a:rPr>
              <a:t>(</a:t>
            </a:r>
            <a:r>
              <a:rPr lang="ru-RU" sz="1600" i="1" dirty="0">
                <a:solidFill>
                  <a:srgbClr val="002060"/>
                </a:solidFill>
                <a:latin typeface="Comic Sans MS" pitchFamily="66" charset="0"/>
              </a:rPr>
              <a:t>изобразить жучка)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Мой </a:t>
            </a:r>
            <a:r>
              <a:rPr lang="ru-RU" sz="1600" dirty="0">
                <a:solidFill>
                  <a:srgbClr val="002060"/>
                </a:solidFill>
                <a:latin typeface="Comic Sans MS" pitchFamily="66" charset="0"/>
              </a:rPr>
              <a:t>жучок играет,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Лапки </a:t>
            </a:r>
            <a:r>
              <a:rPr lang="ru-RU" sz="1600" dirty="0">
                <a:solidFill>
                  <a:srgbClr val="002060"/>
                </a:solidFill>
                <a:latin typeface="Comic Sans MS" pitchFamily="66" charset="0"/>
              </a:rPr>
              <a:t>расправляет. </a:t>
            </a:r>
            <a:endParaRPr lang="ru-RU" sz="1600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ru-RU" sz="1600" i="1" dirty="0">
                <a:solidFill>
                  <a:srgbClr val="002060"/>
                </a:solidFill>
              </a:rPr>
              <a:t>(</a:t>
            </a:r>
            <a:r>
              <a:rPr lang="ru-RU" sz="1600" i="1" dirty="0">
                <a:solidFill>
                  <a:srgbClr val="002060"/>
                </a:solidFill>
                <a:latin typeface="Comic Sans MS" pitchFamily="66" charset="0"/>
              </a:rPr>
              <a:t>поочерёдно пошевелить пальцами-лапками) 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Любит </a:t>
            </a:r>
            <a:r>
              <a:rPr lang="ru-RU" sz="1600" dirty="0">
                <a:solidFill>
                  <a:srgbClr val="002060"/>
                </a:solidFill>
                <a:latin typeface="Comic Sans MS" pitchFamily="66" charset="0"/>
              </a:rPr>
              <a:t>наш жучок шутить,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Любит </a:t>
            </a:r>
            <a:r>
              <a:rPr lang="ru-RU" sz="1600" dirty="0">
                <a:solidFill>
                  <a:srgbClr val="002060"/>
                </a:solidFill>
                <a:latin typeface="Comic Sans MS" pitchFamily="66" charset="0"/>
              </a:rPr>
              <a:t>лапками крутить</a:t>
            </a: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.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(</a:t>
            </a:r>
            <a:r>
              <a:rPr lang="ru-RU" sz="1600" i="1" dirty="0" smtClean="0">
                <a:solidFill>
                  <a:srgbClr val="002060"/>
                </a:solidFill>
                <a:latin typeface="Comic Sans MS" pitchFamily="66" charset="0"/>
              </a:rPr>
              <a:t>по очереди выполнять пальцами круговые движения</a:t>
            </a: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)                      </a:t>
            </a:r>
            <a:endParaRPr lang="ru-RU" sz="1600" dirty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Вы</a:t>
            </a:r>
            <a:r>
              <a:rPr lang="ru-RU" sz="1600" dirty="0">
                <a:solidFill>
                  <a:srgbClr val="002060"/>
                </a:solidFill>
                <a:latin typeface="Comic Sans MS" pitchFamily="66" charset="0"/>
              </a:rPr>
              <a:t>, ребята, не зевайте,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Пальцы-лапки </a:t>
            </a:r>
            <a:r>
              <a:rPr lang="ru-RU" sz="1600" dirty="0">
                <a:solidFill>
                  <a:srgbClr val="002060"/>
                </a:solidFill>
                <a:latin typeface="Comic Sans MS" pitchFamily="66" charset="0"/>
              </a:rPr>
              <a:t>укрепляйте!  </a:t>
            </a: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(качать «головой жучка в такт со словами)                </a:t>
            </a:r>
            <a:endParaRPr lang="ru-RU" sz="1600" dirty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Добывает </a:t>
            </a:r>
            <a:r>
              <a:rPr lang="ru-RU" sz="1600" dirty="0">
                <a:solidFill>
                  <a:srgbClr val="002060"/>
                </a:solidFill>
                <a:latin typeface="Comic Sans MS" pitchFamily="66" charset="0"/>
              </a:rPr>
              <a:t>жук еду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На </a:t>
            </a:r>
            <a:r>
              <a:rPr lang="ru-RU" sz="1600" dirty="0">
                <a:solidFill>
                  <a:srgbClr val="002060"/>
                </a:solidFill>
                <a:latin typeface="Comic Sans MS" pitchFamily="66" charset="0"/>
              </a:rPr>
              <a:t>всю дружную семью.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Роет </a:t>
            </a:r>
            <a:r>
              <a:rPr lang="ru-RU" sz="1600" dirty="0">
                <a:solidFill>
                  <a:srgbClr val="002060"/>
                </a:solidFill>
                <a:latin typeface="Comic Sans MS" pitchFamily="66" charset="0"/>
              </a:rPr>
              <a:t>лапкой корешок, </a:t>
            </a:r>
            <a:endParaRPr lang="ru-RU" sz="1600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ru-RU" sz="1600" i="1" dirty="0" smtClean="0">
                <a:solidFill>
                  <a:srgbClr val="002060"/>
                </a:solidFill>
                <a:latin typeface="Comic Sans MS" pitchFamily="66" charset="0"/>
              </a:rPr>
              <a:t>(по очереди пальцами «копать» поверхность )                          </a:t>
            </a:r>
            <a:endParaRPr lang="ru-RU" sz="1600" i="1" dirty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Ест </a:t>
            </a:r>
            <a:r>
              <a:rPr lang="ru-RU" sz="1600" dirty="0">
                <a:solidFill>
                  <a:srgbClr val="002060"/>
                </a:solidFill>
                <a:latin typeface="Comic Sans MS" pitchFamily="66" charset="0"/>
              </a:rPr>
              <a:t>он сладкий лопушок.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Если </a:t>
            </a:r>
            <a:r>
              <a:rPr lang="ru-RU" sz="1600" dirty="0">
                <a:solidFill>
                  <a:srgbClr val="002060"/>
                </a:solidFill>
                <a:latin typeface="Comic Sans MS" pitchFamily="66" charset="0"/>
              </a:rPr>
              <a:t>испугается –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Под </a:t>
            </a:r>
            <a:r>
              <a:rPr lang="ru-RU" sz="1600" dirty="0">
                <a:solidFill>
                  <a:srgbClr val="002060"/>
                </a:solidFill>
                <a:latin typeface="Comic Sans MS" pitchFamily="66" charset="0"/>
              </a:rPr>
              <a:t>листик забирается</a:t>
            </a:r>
            <a:r>
              <a:rPr lang="ru-RU" sz="1600" dirty="0" smtClean="0">
                <a:solidFill>
                  <a:srgbClr val="002060"/>
                </a:solidFill>
                <a:latin typeface="Comic Sans MS" pitchFamily="66" charset="0"/>
              </a:rPr>
              <a:t>.</a:t>
            </a:r>
          </a:p>
          <a:p>
            <a:r>
              <a:rPr lang="ru-RU" sz="1600" i="1" dirty="0" smtClean="0">
                <a:solidFill>
                  <a:srgbClr val="002060"/>
                </a:solidFill>
                <a:latin typeface="Comic Sans MS" pitchFamily="66" charset="0"/>
              </a:rPr>
              <a:t>(накрыть жучка рукой).                </a:t>
            </a:r>
            <a:r>
              <a:rPr lang="ru-RU" sz="1600" i="1" dirty="0" smtClean="0">
                <a:latin typeface="Comic Sans MS" pitchFamily="66" charset="0"/>
              </a:rPr>
              <a:t>        </a:t>
            </a:r>
            <a:endParaRPr lang="ru-RU" sz="1600" i="1" dirty="0"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8773">
            <a:off x="2195736" y="980728"/>
            <a:ext cx="2618040" cy="349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178584"/>
            <a:ext cx="423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Пальчиковая гимнастика:</a:t>
            </a:r>
            <a:endParaRPr lang="ru-RU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177" y="4869160"/>
            <a:ext cx="2268463" cy="172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419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" y="754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701654"/>
            <a:ext cx="39242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002060"/>
                </a:solidFill>
                <a:latin typeface="Comic Sans MS" pitchFamily="66" charset="0"/>
              </a:rPr>
              <a:t>Гонзик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, посмотри-ка на ребят,              </a:t>
            </a:r>
            <a:endParaRPr lang="ru-RU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ru-RU" i="1" dirty="0" smtClean="0">
                <a:solidFill>
                  <a:srgbClr val="002060"/>
                </a:solidFill>
                <a:latin typeface="Comic Sans MS" pitchFamily="66" charset="0"/>
              </a:rPr>
              <a:t>(</a:t>
            </a:r>
            <a:r>
              <a:rPr lang="ru-RU" i="1" dirty="0">
                <a:solidFill>
                  <a:srgbClr val="002060"/>
                </a:solidFill>
                <a:latin typeface="Comic Sans MS" pitchFamily="66" charset="0"/>
              </a:rPr>
              <a:t>дети смотрят друг на друга)</a:t>
            </a:r>
          </a:p>
          <a:p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Теперь 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на небо — Там птички летят.   </a:t>
            </a:r>
            <a:endParaRPr lang="ru-RU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ru-RU" i="1" dirty="0" smtClean="0">
                <a:solidFill>
                  <a:srgbClr val="002060"/>
                </a:solidFill>
                <a:latin typeface="Comic Sans MS" pitchFamily="66" charset="0"/>
              </a:rPr>
              <a:t>(</a:t>
            </a:r>
            <a:r>
              <a:rPr lang="ru-RU" i="1" dirty="0">
                <a:solidFill>
                  <a:srgbClr val="002060"/>
                </a:solidFill>
                <a:latin typeface="Comic Sans MS" pitchFamily="66" charset="0"/>
              </a:rPr>
              <a:t>переводят глаза наверх вслед за «</a:t>
            </a:r>
            <a:r>
              <a:rPr lang="ru-RU" i="1" dirty="0" err="1">
                <a:solidFill>
                  <a:srgbClr val="002060"/>
                </a:solidFill>
                <a:latin typeface="Comic Sans MS" pitchFamily="66" charset="0"/>
              </a:rPr>
              <a:t>Гонзиком</a:t>
            </a:r>
            <a:r>
              <a:rPr lang="ru-RU" i="1" dirty="0">
                <a:solidFill>
                  <a:srgbClr val="002060"/>
                </a:solidFill>
                <a:latin typeface="Comic Sans MS" pitchFamily="66" charset="0"/>
              </a:rPr>
              <a:t>»)</a:t>
            </a:r>
          </a:p>
          <a:p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Внизу 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по травке жук ползет.                </a:t>
            </a:r>
            <a:endParaRPr lang="ru-RU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ru-RU" i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i="1" dirty="0">
                <a:solidFill>
                  <a:srgbClr val="002060"/>
                </a:solidFill>
                <a:latin typeface="Comic Sans MS" pitchFamily="66" charset="0"/>
              </a:rPr>
              <a:t>(смотрят вниз)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7704" y="265756"/>
            <a:ext cx="4706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Зрительная гимнастика:  </a:t>
            </a:r>
            <a:endParaRPr lang="ru-RU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833">
            <a:off x="6054946" y="1489432"/>
            <a:ext cx="2485895" cy="3314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9752" y="3140968"/>
            <a:ext cx="4248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А слева — деревце растет.                  </a:t>
            </a:r>
          </a:p>
          <a:p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 (смотрят влево)</a:t>
            </a:r>
          </a:p>
          <a:p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Направо — алые цветы,                         </a:t>
            </a:r>
          </a:p>
          <a:p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(смотрят вправо)</a:t>
            </a:r>
          </a:p>
          <a:p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Закрыв глаза, понюхай ты.                  </a:t>
            </a:r>
          </a:p>
          <a:p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 (закрывают глаза, делают глубокий вдох)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8614">
            <a:off x="6698643" y="189964"/>
            <a:ext cx="2278844" cy="119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9772">
            <a:off x="2680469" y="5209891"/>
            <a:ext cx="2451100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247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0032" y="404228"/>
            <a:ext cx="39604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itchFamily="66" charset="0"/>
              </a:rPr>
              <a:t>«ЗДРАВСТВУЙ</a:t>
            </a:r>
            <a:r>
              <a:rPr lang="ru-RU" b="1" dirty="0">
                <a:solidFill>
                  <a:srgbClr val="FF0000"/>
                </a:solidFill>
                <a:latin typeface="Comic Sans MS" pitchFamily="66" charset="0"/>
              </a:rPr>
              <a:t>, ДРУГ!». </a:t>
            </a:r>
            <a:endParaRPr lang="ru-RU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ru-RU" i="1" dirty="0" smtClean="0">
                <a:solidFill>
                  <a:srgbClr val="002060"/>
                </a:solidFill>
                <a:latin typeface="Comic Sans MS" pitchFamily="66" charset="0"/>
              </a:rPr>
              <a:t>Педагог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 : </a:t>
            </a:r>
            <a:r>
              <a:rPr lang="ru-RU" dirty="0" err="1" smtClean="0">
                <a:solidFill>
                  <a:srgbClr val="002060"/>
                </a:solidFill>
                <a:latin typeface="Comic Sans MS" pitchFamily="66" charset="0"/>
              </a:rPr>
              <a:t>Гонзики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omic Sans MS" pitchFamily="66" charset="0"/>
              </a:rPr>
              <a:t>Гонзики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 – смешные существа,</a:t>
            </a:r>
          </a:p>
          <a:p>
            <a:r>
              <a:rPr lang="ru-RU" dirty="0" err="1" smtClean="0">
                <a:solidFill>
                  <a:srgbClr val="002060"/>
                </a:solidFill>
                <a:latin typeface="Comic Sans MS" pitchFamily="66" charset="0"/>
              </a:rPr>
              <a:t>Гонзики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omic Sans MS" pitchFamily="66" charset="0"/>
              </a:rPr>
              <a:t>Гонзики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 – забавная игра!</a:t>
            </a:r>
          </a:p>
          <a:p>
            <a:r>
              <a:rPr lang="ru-RU" dirty="0" err="1" smtClean="0">
                <a:solidFill>
                  <a:srgbClr val="002060"/>
                </a:solidFill>
                <a:latin typeface="Comic Sans MS" pitchFamily="66" charset="0"/>
              </a:rPr>
              <a:t>Гонзики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omic Sans MS" pitchFamily="66" charset="0"/>
              </a:rPr>
              <a:t>Гонзики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 хотят с тобой дружить,</a:t>
            </a:r>
          </a:p>
          <a:p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По 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утрам всем «Здравствуй!» любят говорить.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Comic Sans MS" pitchFamily="66" charset="0"/>
              </a:rPr>
              <a:t>Дети</a:t>
            </a:r>
            <a:r>
              <a:rPr lang="ru-RU" i="1" dirty="0">
                <a:solidFill>
                  <a:srgbClr val="002060"/>
                </a:solidFill>
                <a:latin typeface="Comic Sans MS" pitchFamily="66" charset="0"/>
              </a:rPr>
              <a:t>: </a:t>
            </a:r>
            <a:r>
              <a:rPr lang="ru-RU" dirty="0" err="1">
                <a:solidFill>
                  <a:srgbClr val="002060"/>
                </a:solidFill>
                <a:latin typeface="Comic Sans MS" pitchFamily="66" charset="0"/>
              </a:rPr>
              <a:t>Чок-чок-чок-чок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!</a:t>
            </a:r>
          </a:p>
          <a:p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Здравствуй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, друг наш… жучок!</a:t>
            </a:r>
          </a:p>
          <a:p>
            <a:r>
              <a:rPr lang="ru-RU" dirty="0" err="1" smtClean="0">
                <a:solidFill>
                  <a:srgbClr val="002060"/>
                </a:solidFill>
                <a:latin typeface="Comic Sans MS" pitchFamily="66" charset="0"/>
              </a:rPr>
              <a:t>Чок-чок-чок-чок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!</a:t>
            </a:r>
          </a:p>
          <a:p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Здравствуй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, друг наш… светлячок!</a:t>
            </a:r>
          </a:p>
          <a:p>
            <a:r>
              <a:rPr lang="ru-RU" dirty="0" err="1" smtClean="0">
                <a:solidFill>
                  <a:srgbClr val="002060"/>
                </a:solidFill>
                <a:latin typeface="Comic Sans MS" pitchFamily="66" charset="0"/>
              </a:rPr>
              <a:t>Чок-чок-чок-чок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!</a:t>
            </a:r>
          </a:p>
          <a:p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Здравствуй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, друг наш… морячок!</a:t>
            </a:r>
          </a:p>
          <a:p>
            <a:r>
              <a:rPr lang="ru-RU" dirty="0" err="1" smtClean="0">
                <a:solidFill>
                  <a:srgbClr val="002060"/>
                </a:solidFill>
                <a:latin typeface="Comic Sans MS" pitchFamily="66" charset="0"/>
              </a:rPr>
              <a:t>Чок-чок-чок-чок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!</a:t>
            </a:r>
          </a:p>
          <a:p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Здравствуй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, друг наш… хомячок!</a:t>
            </a:r>
          </a:p>
          <a:p>
            <a:r>
              <a:rPr lang="ru-RU" dirty="0" err="1" smtClean="0">
                <a:solidFill>
                  <a:srgbClr val="002060"/>
                </a:solidFill>
                <a:latin typeface="Comic Sans MS" pitchFamily="66" charset="0"/>
              </a:rPr>
              <a:t>Чок-чок-чок-чок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!</a:t>
            </a:r>
          </a:p>
          <a:p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Здравствуй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, друг наш… Пятачок! (червячок, волчок, каблучок, сачок)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03648" y="188640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Артикуляционная гимнастика:</a:t>
            </a:r>
            <a:endParaRPr lang="ru-RU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72"/>
          <a:stretch/>
        </p:blipFill>
        <p:spPr bwMode="auto">
          <a:xfrm rot="21397688">
            <a:off x="2233307" y="1955712"/>
            <a:ext cx="2287172" cy="294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692" y="538352"/>
            <a:ext cx="1129308" cy="112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29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1650</TotalTime>
  <Words>1132</Words>
  <Application>Microsoft Office PowerPoint</Application>
  <PresentationFormat>Экран (4:3)</PresentationFormat>
  <Paragraphs>139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</dc:creator>
  <cp:lastModifiedBy>Пользователь</cp:lastModifiedBy>
  <cp:revision>100</cp:revision>
  <cp:lastPrinted>2021-02-07T12:13:10Z</cp:lastPrinted>
  <dcterms:created xsi:type="dcterms:W3CDTF">2021-01-24T08:06:11Z</dcterms:created>
  <dcterms:modified xsi:type="dcterms:W3CDTF">2020-09-21T00:08:11Z</dcterms:modified>
</cp:coreProperties>
</file>